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486" r:id="rId2"/>
    <p:sldId id="487" r:id="rId3"/>
    <p:sldId id="501" r:id="rId4"/>
    <p:sldId id="502" r:id="rId5"/>
    <p:sldId id="504" r:id="rId6"/>
    <p:sldId id="531" r:id="rId7"/>
    <p:sldId id="532" r:id="rId8"/>
    <p:sldId id="533" r:id="rId9"/>
    <p:sldId id="534" r:id="rId10"/>
    <p:sldId id="503" r:id="rId11"/>
    <p:sldId id="517" r:id="rId12"/>
    <p:sldId id="507" r:id="rId13"/>
    <p:sldId id="508" r:id="rId14"/>
    <p:sldId id="509" r:id="rId15"/>
    <p:sldId id="510" r:id="rId16"/>
    <p:sldId id="535" r:id="rId17"/>
    <p:sldId id="53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B349A-3F65-4405-A77A-E191F058254A}" name="Swankie, Taylor A" initials="TS" userId="S::taylor.swankie@dhhs.nc.gov::876eb074-cc7d-47ba-b366-b5a65f1db720" providerId="AD"/>
  <p188:author id="{552E52B3-6741-3030-F80A-00B5D55D32E2}" name="McKeithen, Mary Catharine" initials="MMC" userId="S::marycatharine.mckeithen@dhhs.nc.gov::6350e9b6-9eea-478c-85c1-9676ca269e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4" clrIdx="0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9525414056226E-2"/>
          <c:y val="0.15221320731881005"/>
          <c:w val="0.84881585713013574"/>
          <c:h val="0.68835908751191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6D2E75">
                <a:lumMod val="75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EEC-4EEA-B5E6-B1BE6CB3BB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C8-4E41-9AE2-61B7BFCC8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8C8-4E41-9AE2-61B7BFCC8D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8C8-4E41-9AE2-61B7BFCC8D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8C8-4E41-9AE2-61B7BFCC8D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C8-4E41-9AE2-61B7BFCC8D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8C8-4E41-9AE2-61B7BFCC8D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8C8-4E41-9AE2-61B7BFCC8D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8C8-4E41-9AE2-61B7BFCC8D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8C8-4E41-9AE2-61B7BFCC8D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8C8-4E41-9AE2-61B7BFCC8D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8C8-4E41-9AE2-61B7BFCC8D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8C8-4E41-9AE2-61B7BFCC8D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8C8-4E41-9AE2-61B7BFCC8D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8C8-4E41-9AE2-61B7BFCC8D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8C8-4E41-9AE2-61B7BFCC8D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70-4297-99BF-40A627EBC17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0-4297-99BF-40A627EBC17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8C8-4E41-9AE2-61B7BFCC8D1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8C8-4E41-9AE2-61B7BFCC8D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C-4EEA-B5E6-B1BE6CB3BB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C-466B-AE2F-4698F0884188}"/>
                </c:ext>
              </c:extLst>
            </c:dLbl>
            <c:dLbl>
              <c:idx val="21"/>
              <c:layout>
                <c:manualLayout>
                  <c:x val="3.3441437507839705E-2"/>
                  <c:y val="-1.0721123712016836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8C8-4E41-9AE2-61B7BFCC8D1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413</c:v>
                </c:pt>
                <c:pt idx="1">
                  <c:v>253</c:v>
                </c:pt>
                <c:pt idx="2">
                  <c:v>166</c:v>
                </c:pt>
                <c:pt idx="3">
                  <c:v>131</c:v>
                </c:pt>
                <c:pt idx="4">
                  <c:v>162</c:v>
                </c:pt>
                <c:pt idx="5">
                  <c:v>157</c:v>
                </c:pt>
                <c:pt idx="6">
                  <c:v>140</c:v>
                </c:pt>
                <c:pt idx="7">
                  <c:v>113</c:v>
                </c:pt>
                <c:pt idx="8">
                  <c:v>207</c:v>
                </c:pt>
                <c:pt idx="9">
                  <c:v>120</c:v>
                </c:pt>
                <c:pt idx="10">
                  <c:v>88</c:v>
                </c:pt>
                <c:pt idx="11">
                  <c:v>67</c:v>
                </c:pt>
                <c:pt idx="12">
                  <c:v>95</c:v>
                </c:pt>
                <c:pt idx="13">
                  <c:v>136</c:v>
                </c:pt>
                <c:pt idx="14" formatCode="#,##0">
                  <c:v>221</c:v>
                </c:pt>
                <c:pt idx="15" formatCode="#,##0">
                  <c:v>260</c:v>
                </c:pt>
                <c:pt idx="16" formatCode="#,##0">
                  <c:v>248</c:v>
                </c:pt>
                <c:pt idx="17" formatCode="#,##0">
                  <c:v>311</c:v>
                </c:pt>
                <c:pt idx="18" formatCode="#,##0">
                  <c:v>360</c:v>
                </c:pt>
                <c:pt idx="19" formatCode="#,##0">
                  <c:v>410</c:v>
                </c:pt>
                <c:pt idx="20">
                  <c:v>600</c:v>
                </c:pt>
                <c:pt idx="21" formatCode="#,##0">
                  <c:v>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470-4297-99BF-40A627EBC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9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EEC-4EEA-B5E6-B1BE6CB3BB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C8-4E41-9AE2-61B7BFCC8D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C8-4E41-9AE2-61B7BFCC8D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C8-4E41-9AE2-61B7BFCC8D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C8-4E41-9AE2-61B7BFCC8D1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C8-4E41-9AE2-61B7BFCC8D1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C8-4E41-9AE2-61B7BFCC8D1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C8-4E41-9AE2-61B7BFCC8D1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C8-4E41-9AE2-61B7BFCC8D1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C8-4E41-9AE2-61B7BFCC8D1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C8-4E41-9AE2-61B7BFCC8D1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C8-4E41-9AE2-61B7BFCC8D1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C8-4E41-9AE2-61B7BFCC8D1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C8-4E41-9AE2-61B7BFCC8D1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C8-4E41-9AE2-61B7BFCC8D1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C8-4E41-9AE2-61B7BFCC8D1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470-4297-99BF-40A627EBC17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70-4297-99BF-40A627EBC17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C8-4E41-9AE2-61B7BFCC8D1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C8-4E41-9AE2-61B7BFCC8D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EC-4EEA-B5E6-B1BE6CB3BB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EC-466B-AE2F-4698F0884188}"/>
                </c:ext>
              </c:extLst>
            </c:dLbl>
            <c:dLbl>
              <c:idx val="21"/>
              <c:layout>
                <c:manualLayout>
                  <c:x val="4.1041764214166915E-2"/>
                  <c:y val="-5.360561856008418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C8-4E41-9AE2-61B7BFCC8D1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Sheet1!$A$2:$A$23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491</c:v>
                </c:pt>
                <c:pt idx="1">
                  <c:v>308</c:v>
                </c:pt>
                <c:pt idx="2">
                  <c:v>251</c:v>
                </c:pt>
                <c:pt idx="3">
                  <c:v>301</c:v>
                </c:pt>
                <c:pt idx="4">
                  <c:v>356</c:v>
                </c:pt>
                <c:pt idx="5">
                  <c:v>416</c:v>
                </c:pt>
                <c:pt idx="6">
                  <c:v>414</c:v>
                </c:pt>
                <c:pt idx="7">
                  <c:v>434</c:v>
                </c:pt>
                <c:pt idx="8">
                  <c:v>662</c:v>
                </c:pt>
                <c:pt idx="9">
                  <c:v>577</c:v>
                </c:pt>
                <c:pt idx="10">
                  <c:v>609</c:v>
                </c:pt>
                <c:pt idx="11">
                  <c:v>497</c:v>
                </c:pt>
                <c:pt idx="12">
                  <c:v>590</c:v>
                </c:pt>
                <c:pt idx="13">
                  <c:v>974</c:v>
                </c:pt>
                <c:pt idx="14">
                  <c:v>1658</c:v>
                </c:pt>
                <c:pt idx="15">
                  <c:v>1562</c:v>
                </c:pt>
                <c:pt idx="16">
                  <c:v>1651</c:v>
                </c:pt>
                <c:pt idx="17">
                  <c:v>1589</c:v>
                </c:pt>
                <c:pt idx="18">
                  <c:v>1775</c:v>
                </c:pt>
                <c:pt idx="19">
                  <c:v>1953</c:v>
                </c:pt>
                <c:pt idx="20">
                  <c:v>2562</c:v>
                </c:pt>
                <c:pt idx="21" formatCode="#,##0">
                  <c:v>3185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1470-4297-99BF-40A627EBC1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100"/>
        <c:axId val="51403008"/>
        <c:axId val="51413376"/>
      </c:barChart>
      <c:catAx>
        <c:axId val="514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066466831934875"/>
              <c:y val="0.936803680810309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-2040000"/>
          <a:lstStyle/>
          <a:p>
            <a:pPr>
              <a:defRPr/>
            </a:pPr>
            <a:endParaRPr lang="en-US"/>
          </a:p>
        </c:txPr>
        <c:crossAx val="51413376"/>
        <c:crosses val="autoZero"/>
        <c:auto val="1"/>
        <c:lblAlgn val="ctr"/>
        <c:lblOffset val="100"/>
        <c:noMultiLvlLbl val="0"/>
      </c:catAx>
      <c:valAx>
        <c:axId val="51413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5.416818673200794E-3"/>
              <c:y val="0.308000488285727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5140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68118364974627"/>
          <c:y val="6.5408066506256454E-2"/>
          <c:w val="0.1606376327005074"/>
          <c:h val="5.15806586247627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46004666083409E-2"/>
          <c:y val="0.10663451107887267"/>
          <c:w val="0.90897868669194126"/>
          <c:h val="0.6961039332888907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Presumptive/Probable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F48A-43E2-AFEE-3366920FC95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8A-43E2-AFEE-3366920FC95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AF-4182-942E-792FA84C04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AF-4182-942E-792FA84C04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AF-4182-942E-792FA84C04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AF-4182-942E-792FA84C04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AF-4182-942E-792FA84C04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AF-4182-942E-792FA84C04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8A-43E2-AFEE-3366920FC95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AF-4182-942E-792FA84C04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8A-43E2-AFEE-3366920FC95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1-4EFB-BE55-08DA115CAA8E}"/>
                </c:ext>
              </c:extLst>
            </c:dLbl>
            <c:dLbl>
              <c:idx val="10"/>
              <c:layout>
                <c:manualLayout>
                  <c:x val="3.4240409168786706E-2"/>
                  <c:y val="-6.64740051865712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AF-4182-942E-792FA84C04AC}"/>
                </c:ext>
              </c:extLst>
            </c:dLbl>
            <c:dLbl>
              <c:idx val="11"/>
              <c:layout>
                <c:manualLayout>
                  <c:x val="3.1262982284544591E-2"/>
                  <c:y val="-0.366305383675226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B17-444C-9D1B-1F48F3EA59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  <c:pt idx="5">
                  <c:v>16</c:v>
                </c:pt>
                <c:pt idx="6">
                  <c:v>23</c:v>
                </c:pt>
                <c:pt idx="7">
                  <c:v>18</c:v>
                </c:pt>
                <c:pt idx="8">
                  <c:v>26</c:v>
                </c:pt>
                <c:pt idx="9">
                  <c:v>32</c:v>
                </c:pt>
                <c:pt idx="10">
                  <c:v>40</c:v>
                </c:pt>
                <c:pt idx="1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5-48B1-B6E0-7545DCFDE5B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Confirmed-Live Birth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F48A-43E2-AFEE-3366920FC95F}"/>
              </c:ext>
            </c:extLst>
          </c:dPt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5-48B1-B6E0-7545DCFDE5BA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Confirmed-Still Birth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5-48B1-B6E0-7545DCFDE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786496"/>
        <c:axId val="55792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noFill/>
                  </a:ln>
                </c:spPr>
                <c:invertIfNegative val="0"/>
                <c:dPt>
                  <c:idx val="6"/>
                  <c:invertIfNegative val="0"/>
                  <c:bubble3D val="0"/>
                  <c:spPr>
                    <a:solidFill>
                      <a:srgbClr val="002060"/>
                    </a:solidFill>
                    <a:ln w="15875">
                      <a:noFill/>
                      <a:prstDash val="dash"/>
                    </a:ln>
                  </c:spPr>
                  <c:extLst>
                    <c:ext xmlns:c16="http://schemas.microsoft.com/office/drawing/2014/chart" uri="{C3380CC4-5D6E-409C-BE32-E72D297353CC}">
                      <c16:uniqueId val="{00000006-F48A-43E2-AFEE-3366920FC95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  <c:pt idx="11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8A05-48B1-B6E0-7545DCFDE5BA}"/>
                  </c:ext>
                </c:extLst>
              </c15:ser>
            </c15:filteredBarSeries>
          </c:ext>
        </c:extLst>
      </c:barChart>
      <c:catAx>
        <c:axId val="5578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Birth 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2040000"/>
          <a:lstStyle/>
          <a:p>
            <a:pPr>
              <a:defRPr/>
            </a:pPr>
            <a:endParaRPr lang="en-US"/>
          </a:p>
        </c:txPr>
        <c:crossAx val="55792768"/>
        <c:crosses val="autoZero"/>
        <c:auto val="1"/>
        <c:lblAlgn val="ctr"/>
        <c:lblOffset val="100"/>
        <c:noMultiLvlLbl val="0"/>
      </c:catAx>
      <c:valAx>
        <c:axId val="55792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Cases Reported</a:t>
                </a:r>
              </a:p>
            </c:rich>
          </c:tx>
          <c:layout>
            <c:manualLayout>
              <c:xMode val="edge"/>
              <c:yMode val="edge"/>
              <c:x val="9.2592592592592587E-3"/>
              <c:y val="0.2994109879637229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7864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3445434223581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B4-4C27-AD86-34F3B694D3B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3-459F-8C8B-512F533D1301}"/>
                </c:ext>
              </c:extLst>
            </c:dLbl>
            <c:dLbl>
              <c:idx val="2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042-4BB6-B53A-C237BF2FE1A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Sheet1!$B$2:$W$2</c:f>
              <c:numCache>
                <c:formatCode>0.0%</c:formatCode>
                <c:ptCount val="22"/>
                <c:pt idx="0">
                  <c:v>7.7393075356415472E-2</c:v>
                </c:pt>
                <c:pt idx="1">
                  <c:v>9.4155844155844159E-2</c:v>
                </c:pt>
                <c:pt idx="2">
                  <c:v>0.19521912350597609</c:v>
                </c:pt>
                <c:pt idx="3">
                  <c:v>0.24584717607973422</c:v>
                </c:pt>
                <c:pt idx="4">
                  <c:v>0.2949438202247191</c:v>
                </c:pt>
                <c:pt idx="5">
                  <c:v>0.32451923076923078</c:v>
                </c:pt>
                <c:pt idx="6">
                  <c:v>0.37681159420289856</c:v>
                </c:pt>
                <c:pt idx="7">
                  <c:v>0.42165898617511521</c:v>
                </c:pt>
                <c:pt idx="8">
                  <c:v>0.41087613293051362</c:v>
                </c:pt>
                <c:pt idx="9">
                  <c:v>0.44714038128249567</c:v>
                </c:pt>
                <c:pt idx="10">
                  <c:v>0.48275862068965519</c:v>
                </c:pt>
                <c:pt idx="11">
                  <c:v>0.48490945674044267</c:v>
                </c:pt>
                <c:pt idx="12">
                  <c:v>0.46101694915254238</c:v>
                </c:pt>
                <c:pt idx="13">
                  <c:v>0.48973305954825463</c:v>
                </c:pt>
                <c:pt idx="14">
                  <c:v>0.49517490952955368</c:v>
                </c:pt>
                <c:pt idx="15">
                  <c:v>0.50857843137254899</c:v>
                </c:pt>
                <c:pt idx="16">
                  <c:v>0.45176752546434989</c:v>
                </c:pt>
                <c:pt idx="17">
                  <c:v>0.48503740648379051</c:v>
                </c:pt>
                <c:pt idx="18">
                  <c:v>0.48385269121813029</c:v>
                </c:pt>
                <c:pt idx="19">
                  <c:v>0.4793174767321613</c:v>
                </c:pt>
                <c:pt idx="20">
                  <c:v>0.4492583918813427</c:v>
                </c:pt>
                <c:pt idx="21" formatCode="0.00%">
                  <c:v>0.37880000000000003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C-461F-BC35-9D44800510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432084124909E-2"/>
                      <c:h val="4.59950799483875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B4-4C27-AD86-34F3B694D3B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BB6-B53A-C237BF2FE1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Sheet1!$B$1:$W$1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Sheet1!$B$3:$W$3</c:f>
              <c:numCache>
                <c:formatCode>0.0%</c:formatCode>
                <c:ptCount val="22"/>
                <c:pt idx="0">
                  <c:v>4.8426150121065374E-2</c:v>
                </c:pt>
                <c:pt idx="1">
                  <c:v>2.766798418972332E-2</c:v>
                </c:pt>
                <c:pt idx="2">
                  <c:v>4.8192771084337352E-2</c:v>
                </c:pt>
                <c:pt idx="3">
                  <c:v>5.3435114503816793E-2</c:v>
                </c:pt>
                <c:pt idx="4">
                  <c:v>4.9382716049382713E-2</c:v>
                </c:pt>
                <c:pt idx="5">
                  <c:v>5.0955414012738856E-2</c:v>
                </c:pt>
                <c:pt idx="6">
                  <c:v>8.5714285714285715E-2</c:v>
                </c:pt>
                <c:pt idx="7">
                  <c:v>3.5398230088495575E-2</c:v>
                </c:pt>
                <c:pt idx="8">
                  <c:v>7.7294685990338161E-2</c:v>
                </c:pt>
                <c:pt idx="9">
                  <c:v>3.3333333333333333E-2</c:v>
                </c:pt>
                <c:pt idx="10">
                  <c:v>3.4090909090909088E-2</c:v>
                </c:pt>
                <c:pt idx="11">
                  <c:v>2.9850746268656716E-2</c:v>
                </c:pt>
                <c:pt idx="12">
                  <c:v>2.1052631578947368E-2</c:v>
                </c:pt>
                <c:pt idx="13">
                  <c:v>5.1470588235294115E-2</c:v>
                </c:pt>
                <c:pt idx="14">
                  <c:v>3.6199095022624438E-2</c:v>
                </c:pt>
                <c:pt idx="15">
                  <c:v>6.6420664206642069E-2</c:v>
                </c:pt>
                <c:pt idx="16">
                  <c:v>4.3999999999999997E-2</c:v>
                </c:pt>
                <c:pt idx="17">
                  <c:v>5.1612903225806452E-2</c:v>
                </c:pt>
                <c:pt idx="18">
                  <c:v>5.113636363636364E-2</c:v>
                </c:pt>
                <c:pt idx="19">
                  <c:v>6.1274509803921566E-2</c:v>
                </c:pt>
                <c:pt idx="20">
                  <c:v>2.6666666666666668E-2</c:v>
                </c:pt>
                <c:pt idx="21" formatCode="0.00%">
                  <c:v>5.0599999999999999E-2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C-461F-BC35-9D44800510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78336"/>
        <c:axId val="56080256"/>
      </c:barChart>
      <c:catAx>
        <c:axId val="5607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08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08025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people with syphilis who</a:t>
                </a:r>
                <a:r>
                  <a:rPr lang="en-US" sz="1400" baseline="0" dirty="0"/>
                  <a:t> also have </a:t>
                </a:r>
                <a:r>
                  <a:rPr lang="en-US" sz="1400" dirty="0"/>
                  <a:t>HIV</a:t>
                </a:r>
              </a:p>
            </c:rich>
          </c:tx>
          <c:layout>
            <c:manualLayout>
              <c:xMode val="edge"/>
              <c:yMode val="edge"/>
              <c:x val="1.5015015015015015E-3"/>
              <c:y val="0.10302737250199324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078336"/>
        <c:crosses val="autoZero"/>
        <c:crossBetween val="between"/>
        <c:majorUnit val="0.2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-1.05073716037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1.4999999999999999E-2</c:v>
                </c:pt>
                <c:pt idx="1">
                  <c:v>6.0000000000000001E-3</c:v>
                </c:pt>
                <c:pt idx="2">
                  <c:v>8.0000000000000002E-3</c:v>
                </c:pt>
                <c:pt idx="3">
                  <c:v>1.15E-2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0.66200000000000003</c:v>
                </c:pt>
                <c:pt idx="1">
                  <c:v>0.67049999999999998</c:v>
                </c:pt>
                <c:pt idx="2">
                  <c:v>0.69750000000000001</c:v>
                </c:pt>
                <c:pt idx="3">
                  <c:v>0.70099999999999996</c:v>
                </c:pt>
                <c:pt idx="4">
                  <c:v>0.68899999999999995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4"/>
              <c:layout>
                <c:manualLayout>
                  <c:x val="5.9245512069157173E-2"/>
                  <c:y val="3.41489577121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3.0000000000000001E-3</c:v>
                </c:pt>
                <c:pt idx="1">
                  <c:v>8.5000000000000006E-3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-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0.27900000000000003</c:v>
                </c:pt>
                <c:pt idx="1">
                  <c:v>0.27100000000000002</c:v>
                </c:pt>
                <c:pt idx="2">
                  <c:v>0.23080000000000001</c:v>
                </c:pt>
                <c:pt idx="3">
                  <c:v>0.224</c:v>
                </c:pt>
                <c:pt idx="4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4.0500000000000001E-2</c:v>
                </c:pt>
                <c:pt idx="1">
                  <c:v>4.3999999999999997E-2</c:v>
                </c:pt>
                <c:pt idx="2">
                  <c:v>5.7000000000000002E-2</c:v>
                </c:pt>
                <c:pt idx="3">
                  <c:v>5.96E-2</c:v>
                </c:pt>
                <c:pt idx="4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4"/>
              <c:layout>
                <c:manualLayout>
                  <c:x val="6.4410067978393853E-2"/>
                  <c:y val="-1.576105740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3.0000000000000001E-3</c:v>
                </c:pt>
                <c:pt idx="3">
                  <c:v>0</c:v>
                </c:pt>
                <c:pt idx="4">
                  <c:v>2.3999999999999998E-3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222E-2"/>
                  <c:y val="-2.7530890960330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7.3999999999999996E-2</c:v>
                </c:pt>
                <c:pt idx="1">
                  <c:v>9.5000000000000001E-2</c:v>
                </c:pt>
                <c:pt idx="2">
                  <c:v>8.1000000000000003E-2</c:v>
                </c:pt>
                <c:pt idx="3">
                  <c:v>9.4E-2</c:v>
                </c:pt>
                <c:pt idx="4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8.259267288098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0.89700000000000002</c:v>
                </c:pt>
                <c:pt idx="1">
                  <c:v>0.875</c:v>
                </c:pt>
                <c:pt idx="2">
                  <c:v>0.89200000000000002</c:v>
                </c:pt>
                <c:pt idx="3">
                  <c:v>0.88300000000000001</c:v>
                </c:pt>
                <c:pt idx="4">
                  <c:v>0.89100000000000001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6589747643207811E-2"/>
                  <c:y val="-2.7530890960329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0.03</c:v>
                </c:pt>
                <c:pt idx="2">
                  <c:v>2.7E-2</c:v>
                </c:pt>
                <c:pt idx="3">
                  <c:v>2.3E-2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10433850649652794"/>
          <c:w val="0.87646446971906278"/>
          <c:h val="0.7233393202728347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Early Syphilis^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1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5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6-4F75-A5D8-1DE924CBC0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6-43AE-99A0-149B30897D06}"/>
                </c:ext>
              </c:extLst>
            </c:dLbl>
            <c:dLbl>
              <c:idx val="21"/>
              <c:layout>
                <c:manualLayout>
                  <c:x val="1.296632258532293E-3"/>
                  <c:y val="5.930484780062457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6-43AE-99A0-149B30897D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11</c:v>
                </c:pt>
                <c:pt idx="1">
                  <c:v>6.7</c:v>
                </c:pt>
                <c:pt idx="2">
                  <c:v>5</c:v>
                </c:pt>
                <c:pt idx="3">
                  <c:v>5.0999999999999996</c:v>
                </c:pt>
                <c:pt idx="4">
                  <c:v>6</c:v>
                </c:pt>
                <c:pt idx="5">
                  <c:v>6.5</c:v>
                </c:pt>
                <c:pt idx="6">
                  <c:v>6.1</c:v>
                </c:pt>
                <c:pt idx="7">
                  <c:v>5.9</c:v>
                </c:pt>
                <c:pt idx="8">
                  <c:v>9.3000000000000007</c:v>
                </c:pt>
                <c:pt idx="9">
                  <c:v>7.3</c:v>
                </c:pt>
                <c:pt idx="10">
                  <c:v>7.2</c:v>
                </c:pt>
                <c:pt idx="11">
                  <c:v>5.8</c:v>
                </c:pt>
                <c:pt idx="12">
                  <c:v>7</c:v>
                </c:pt>
                <c:pt idx="13">
                  <c:v>11.2</c:v>
                </c:pt>
                <c:pt idx="14">
                  <c:v>18.7</c:v>
                </c:pt>
                <c:pt idx="15" formatCode="0.0">
                  <c:v>18.7</c:v>
                </c:pt>
                <c:pt idx="16">
                  <c:v>18.399999999999999</c:v>
                </c:pt>
                <c:pt idx="17">
                  <c:v>18.3</c:v>
                </c:pt>
                <c:pt idx="18">
                  <c:v>20.3</c:v>
                </c:pt>
                <c:pt idx="19">
                  <c:v>22.7</c:v>
                </c:pt>
                <c:pt idx="20">
                  <c:v>30</c:v>
                </c:pt>
                <c:pt idx="21">
                  <c:v>39.1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24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66-4F75-A5D8-1DE924CBC0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6-43AE-99A0-149B30897D06}"/>
                </c:ext>
              </c:extLst>
            </c:dLbl>
            <c:dLbl>
              <c:idx val="21"/>
              <c:layout>
                <c:manualLayout>
                  <c:x val="-4.9903696249693147E-3"/>
                  <c:y val="-1.9516411021466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6-43AE-99A0-149B30897D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  <c:pt idx="21">
                  <c:v>2022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5.4</c:v>
                </c:pt>
                <c:pt idx="1">
                  <c:v>3</c:v>
                </c:pt>
                <c:pt idx="2">
                  <c:v>1.8</c:v>
                </c:pt>
                <c:pt idx="3">
                  <c:v>2.4</c:v>
                </c:pt>
                <c:pt idx="4">
                  <c:v>3.3</c:v>
                </c:pt>
                <c:pt idx="5">
                  <c:v>3.5</c:v>
                </c:pt>
                <c:pt idx="6">
                  <c:v>3.4</c:v>
                </c:pt>
                <c:pt idx="7">
                  <c:v>3.6</c:v>
                </c:pt>
                <c:pt idx="8">
                  <c:v>5.7</c:v>
                </c:pt>
                <c:pt idx="9">
                  <c:v>4</c:v>
                </c:pt>
                <c:pt idx="10">
                  <c:v>4</c:v>
                </c:pt>
                <c:pt idx="11">
                  <c:v>3.4</c:v>
                </c:pt>
                <c:pt idx="12">
                  <c:v>4.3</c:v>
                </c:pt>
                <c:pt idx="13">
                  <c:v>6.9</c:v>
                </c:pt>
                <c:pt idx="14">
                  <c:v>11.5</c:v>
                </c:pt>
                <c:pt idx="15" formatCode="0.0">
                  <c:v>10.8</c:v>
                </c:pt>
                <c:pt idx="16">
                  <c:v>11</c:v>
                </c:pt>
                <c:pt idx="17">
                  <c:v>10.6</c:v>
                </c:pt>
                <c:pt idx="18">
                  <c:v>11</c:v>
                </c:pt>
                <c:pt idx="19">
                  <c:v>12.3</c:v>
                </c:pt>
                <c:pt idx="20">
                  <c:v>17.600000000000001</c:v>
                </c:pt>
                <c:pt idx="21">
                  <c:v>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3">
            <a:solidFill>
              <a:sysClr val="windowText" lastClr="000000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726002999624"/>
          <c:y val="0.10067364350537664"/>
          <c:w val="0.88392845425571809"/>
          <c:h val="0.72475772014101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2700">
              <a:noFill/>
              <a:prstDash val="sys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91</c:v>
                </c:pt>
                <c:pt idx="3">
                  <c:v>460</c:v>
                </c:pt>
                <c:pt idx="4">
                  <c:v>563</c:v>
                </c:pt>
                <c:pt idx="5">
                  <c:v>657</c:v>
                </c:pt>
                <c:pt idx="6">
                  <c:v>408</c:v>
                </c:pt>
                <c:pt idx="7">
                  <c:v>277</c:v>
                </c:pt>
                <c:pt idx="8">
                  <c:v>397</c:v>
                </c:pt>
                <c:pt idx="9">
                  <c:v>259</c:v>
                </c:pt>
                <c:pt idx="1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C-4AB9-ADAE-EEC2B640CB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53</c:v>
                </c:pt>
                <c:pt idx="3">
                  <c:v>157</c:v>
                </c:pt>
                <c:pt idx="4">
                  <c:v>175</c:v>
                </c:pt>
                <c:pt idx="5">
                  <c:v>167</c:v>
                </c:pt>
                <c:pt idx="6">
                  <c:v>106</c:v>
                </c:pt>
                <c:pt idx="7">
                  <c:v>73</c:v>
                </c:pt>
                <c:pt idx="8">
                  <c:v>94</c:v>
                </c:pt>
                <c:pt idx="9">
                  <c:v>41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AC-4AB9-ADAE-EEC2B640CB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55342208"/>
        <c:axId val="55344128"/>
      </c:barChart>
      <c:catAx>
        <c:axId val="5534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4738845144356953"/>
              <c:y val="0.923099267843937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344128"/>
        <c:crosses val="autoZero"/>
        <c:auto val="1"/>
        <c:lblAlgn val="ctr"/>
        <c:lblOffset val="100"/>
        <c:noMultiLvlLbl val="0"/>
      </c:catAx>
      <c:valAx>
        <c:axId val="55344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1958661417322833E-2"/>
              <c:y val="0.33332327605400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53422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-1.05073716037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17</c:v>
                </c:pt>
                <c:pt idx="2">
                  <c:v>16</c:v>
                </c:pt>
                <c:pt idx="3">
                  <c:v>35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1187</c:v>
                </c:pt>
                <c:pt idx="1">
                  <c:v>1310</c:v>
                </c:pt>
                <c:pt idx="2">
                  <c:v>1402</c:v>
                </c:pt>
                <c:pt idx="3">
                  <c:v>1857</c:v>
                </c:pt>
                <c:pt idx="4">
                  <c:v>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18</c:v>
                </c:pt>
                <c:pt idx="2">
                  <c:v>13</c:v>
                </c:pt>
                <c:pt idx="3">
                  <c:v>17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-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585</c:v>
                </c:pt>
                <c:pt idx="1">
                  <c:v>660</c:v>
                </c:pt>
                <c:pt idx="2">
                  <c:v>761</c:v>
                </c:pt>
                <c:pt idx="3">
                  <c:v>1033</c:v>
                </c:pt>
                <c:pt idx="4">
                  <c:v>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89</c:v>
                </c:pt>
                <c:pt idx="1">
                  <c:v>104</c:v>
                </c:pt>
                <c:pt idx="2">
                  <c:v>146</c:v>
                </c:pt>
                <c:pt idx="3">
                  <c:v>223</c:v>
                </c:pt>
                <c:pt idx="4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4"/>
              <c:layout>
                <c:manualLayout>
                  <c:x val="6.4410067978393853E-2"/>
                  <c:y val="-1.576105740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222E-2"/>
                  <c:y val="-2.7530890960330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150</c:v>
                </c:pt>
                <c:pt idx="1">
                  <c:v>189</c:v>
                </c:pt>
                <c:pt idx="2">
                  <c:v>192</c:v>
                </c:pt>
                <c:pt idx="3">
                  <c:v>315</c:v>
                </c:pt>
                <c:pt idx="4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8.259267288098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1697</c:v>
                </c:pt>
                <c:pt idx="1">
                  <c:v>1863</c:v>
                </c:pt>
                <c:pt idx="2">
                  <c:v>2058</c:v>
                </c:pt>
                <c:pt idx="3">
                  <c:v>2761</c:v>
                </c:pt>
                <c:pt idx="4">
                  <c:v>3548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6589747643207811E-2"/>
                  <c:y val="-2.7530890960329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46</c:v>
                </c:pt>
                <c:pt idx="1">
                  <c:v>58</c:v>
                </c:pt>
                <c:pt idx="2">
                  <c:v>94</c:v>
                </c:pt>
                <c:pt idx="3">
                  <c:v>96</c:v>
                </c:pt>
                <c:pt idx="4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10.9</c:v>
                </c:pt>
                <c:pt idx="1">
                  <c:v>10.199999999999999</c:v>
                </c:pt>
                <c:pt idx="2">
                  <c:v>9.6</c:v>
                </c:pt>
                <c:pt idx="3">
                  <c:v>20.7</c:v>
                </c:pt>
                <c:pt idx="4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8B9-BA31-59875248A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05-48B9-BA31-59875248ACFD}"/>
                </c:ext>
              </c:extLst>
            </c:dLbl>
            <c:dLbl>
              <c:idx val="4"/>
              <c:layout>
                <c:manualLayout>
                  <c:x val="2.6675483537927744E-2"/>
                  <c:y val="2.2873481057898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3.8</c:v>
                </c:pt>
                <c:pt idx="1">
                  <c:v>5.0999999999999996</c:v>
                </c:pt>
                <c:pt idx="2">
                  <c:v>3.6</c:v>
                </c:pt>
                <c:pt idx="3">
                  <c:v>4.5</c:v>
                </c:pt>
                <c:pt idx="4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8B9-BA31-59875248A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5-48B9-BA31-59875248ACF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05-48B9-BA31-59875248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51.4</c:v>
                </c:pt>
                <c:pt idx="1">
                  <c:v>56.1</c:v>
                </c:pt>
                <c:pt idx="2">
                  <c:v>60.3</c:v>
                </c:pt>
                <c:pt idx="3">
                  <c:v>79</c:v>
                </c:pt>
                <c:pt idx="4">
                  <c:v>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5-48B9-BA31-59875248A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05-48B9-BA31-59875248ACFD}"/>
                </c:ext>
              </c:extLst>
            </c:dLbl>
            <c:dLbl>
              <c:idx val="4"/>
              <c:layout>
                <c:manualLayout>
                  <c:x val="0"/>
                  <c:y val="2.85918513223731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0-43E8-81DF-8F6C79F28F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</c:v>
                </c:pt>
                <c:pt idx="1">
                  <c:v>8.9</c:v>
                </c:pt>
                <c:pt idx="2">
                  <c:v>10.4</c:v>
                </c:pt>
                <c:pt idx="3">
                  <c:v>14</c:v>
                </c:pt>
                <c:pt idx="4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5-48B9-BA31-59875248AC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05-48B9-BA31-59875248ACFD}"/>
                </c:ext>
              </c:extLst>
            </c:dLbl>
            <c:dLbl>
              <c:idx val="4"/>
              <c:layout>
                <c:manualLayout>
                  <c:x val="6.276584361865351E-3"/>
                  <c:y val="-1.715511079342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37.1</c:v>
                </c:pt>
                <c:pt idx="1">
                  <c:v>41.8</c:v>
                </c:pt>
                <c:pt idx="2">
                  <c:v>57.4</c:v>
                </c:pt>
                <c:pt idx="3">
                  <c:v>83.9</c:v>
                </c:pt>
                <c:pt idx="4">
                  <c:v>114.3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05-48B9-BA31-59875248ACF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16879"/>
        <c:axId val="1688979567"/>
      </c:lineChart>
      <c:catAx>
        <c:axId val="2291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79567"/>
        <c:crosses val="autoZero"/>
        <c:auto val="1"/>
        <c:lblAlgn val="ctr"/>
        <c:lblOffset val="100"/>
        <c:noMultiLvlLbl val="0"/>
      </c:catAx>
      <c:valAx>
        <c:axId val="16889795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15.1</c:v>
                </c:pt>
                <c:pt idx="1">
                  <c:v>18.5</c:v>
                </c:pt>
                <c:pt idx="2">
                  <c:v>18.5</c:v>
                </c:pt>
                <c:pt idx="3">
                  <c:v>29.2</c:v>
                </c:pt>
                <c:pt idx="4">
                  <c:v>39.799999999999997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D77-9559-5CD674498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18.100000000000001</c:v>
                </c:pt>
                <c:pt idx="1">
                  <c:v>19.7</c:v>
                </c:pt>
                <c:pt idx="2">
                  <c:v>21.9</c:v>
                </c:pt>
                <c:pt idx="3">
                  <c:v>29.1</c:v>
                </c:pt>
                <c:pt idx="4">
                  <c:v>37.5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6-4D77-9559-5CD674498BE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8922831"/>
        <c:axId val="1479227551"/>
      </c:lineChart>
      <c:catAx>
        <c:axId val="11989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27551"/>
        <c:crosses val="autoZero"/>
        <c:auto val="1"/>
        <c:lblAlgn val="ctr"/>
        <c:lblOffset val="100"/>
        <c:noMultiLvlLbl val="0"/>
      </c:catAx>
      <c:valAx>
        <c:axId val="14792275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17618110236218E-2"/>
          <c:y val="0.15293418003140366"/>
          <c:w val="0.89551333427071611"/>
          <c:h val="0.6666969078651947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Primary and Secondary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</a:srgbClr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52-4E9C-BF61-9D880688A8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1"/>
                <c:pt idx="0">
                  <c:v>0.7</c:v>
                </c:pt>
                <c:pt idx="1">
                  <c:v>0.8</c:v>
                </c:pt>
                <c:pt idx="2">
                  <c:v>1.3</c:v>
                </c:pt>
                <c:pt idx="3">
                  <c:v>2.1</c:v>
                </c:pt>
                <c:pt idx="4" formatCode="0.0">
                  <c:v>2.1</c:v>
                </c:pt>
                <c:pt idx="5">
                  <c:v>2.5</c:v>
                </c:pt>
                <c:pt idx="6">
                  <c:v>3</c:v>
                </c:pt>
                <c:pt idx="7">
                  <c:v>3.4</c:v>
                </c:pt>
                <c:pt idx="8" formatCode="0.0">
                  <c:v>3.6</c:v>
                </c:pt>
                <c:pt idx="9">
                  <c:v>6.2</c:v>
                </c:pt>
                <c:pt idx="10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C63-460B-BA70-458B4F3ADBC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Other Early Syphilis^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  <a:alpha val="50000"/>
                </a:srgbClr>
              </a:solidFill>
              <a:prstDash val="sysDash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4-3C63-460B-BA70-458B4F3ADBCB}"/>
              </c:ext>
            </c:extLst>
          </c:dPt>
          <c:dPt>
            <c:idx val="8"/>
            <c:bubble3D val="0"/>
            <c:spPr>
              <a:ln w="57150">
                <a:solidFill>
                  <a:srgbClr val="6D2E75">
                    <a:lumMod val="75000"/>
                    <a:alpha val="50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3C63-460B-BA70-458B4F3ADBC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63-460B-BA70-458B4F3ADBC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5E-4D19-A229-EDE07C412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1"/>
                <c:pt idx="0">
                  <c:v>0.6</c:v>
                </c:pt>
                <c:pt idx="1">
                  <c:v>1.1000000000000001</c:v>
                </c:pt>
                <c:pt idx="2">
                  <c:v>1.4</c:v>
                </c:pt>
                <c:pt idx="3">
                  <c:v>2.2000000000000002</c:v>
                </c:pt>
                <c:pt idx="4" formatCode="0.0">
                  <c:v>3.1</c:v>
                </c:pt>
                <c:pt idx="5">
                  <c:v>2.2000000000000002</c:v>
                </c:pt>
                <c:pt idx="6">
                  <c:v>2.8</c:v>
                </c:pt>
                <c:pt idx="7">
                  <c:v>3.2</c:v>
                </c:pt>
                <c:pt idx="8" formatCode="0.0">
                  <c:v>4.0999999999999996</c:v>
                </c:pt>
                <c:pt idx="9">
                  <c:v>4.9000000000000004</c:v>
                </c:pt>
                <c:pt idx="1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C63-460B-BA70-458B4F3ADBCB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Primary and Secondary - Men</c:v>
                </c:pt>
              </c:strCache>
            </c:strRef>
          </c:tx>
          <c:spPr>
            <a:ln w="57150" cmpd="sng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20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5E-4D19-A229-EDE07C412940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latin typeface="+mn-lt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2F8-4E13-A986-B805FFCF2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1"/>
                <c:pt idx="0">
                  <c:v>6.3</c:v>
                </c:pt>
                <c:pt idx="1">
                  <c:v>7.9</c:v>
                </c:pt>
                <c:pt idx="2">
                  <c:v>12.8</c:v>
                </c:pt>
                <c:pt idx="3">
                  <c:v>12.4</c:v>
                </c:pt>
                <c:pt idx="4" formatCode="0.0">
                  <c:v>19.899999999999999</c:v>
                </c:pt>
                <c:pt idx="5">
                  <c:v>20.100000000000001</c:v>
                </c:pt>
                <c:pt idx="6">
                  <c:v>18.600000000000001</c:v>
                </c:pt>
                <c:pt idx="7">
                  <c:v>19</c:v>
                </c:pt>
                <c:pt idx="8" formatCode="0.0">
                  <c:v>21.3</c:v>
                </c:pt>
                <c:pt idx="9">
                  <c:v>29.5</c:v>
                </c:pt>
                <c:pt idx="10">
                  <c:v>36.9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3C63-460B-BA70-458B4F3ADBCB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Other Early Syphilis^ - Men</c:v>
                </c:pt>
              </c:strCache>
            </c:strRef>
          </c:tx>
          <c:spPr>
            <a:ln w="57150">
              <a:solidFill>
                <a:srgbClr val="1F497D">
                  <a:lumMod val="60000"/>
                  <a:lumOff val="40000"/>
                  <a:alpha val="62000"/>
                </a:srgbClr>
              </a:solidFill>
              <a:prstDash val="dash"/>
            </a:ln>
          </c:spPr>
          <c:marker>
            <c:symbol val="none"/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2B-3C63-460B-BA70-458B4F3ADBC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C252-4E9C-BF61-9D880688A8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F8-4E13-A986-B805FFCF20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2F8-4E13-A986-B805FFCF206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2F8-4E13-A986-B805FFCF206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F8-4E13-A986-B805FFCF206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2F8-4E13-A986-B805FFCF206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2F8-4E13-A986-B805FFCF206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C63-460B-BA70-458B4F3ADB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2F8-4E13-A986-B805FFCF206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52-4E9C-BF61-9D880688A85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5E-4D19-A229-EDE07C412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1"/>
                <c:pt idx="0">
                  <c:v>4.2</c:v>
                </c:pt>
                <c:pt idx="1">
                  <c:v>4.4000000000000004</c:v>
                </c:pt>
                <c:pt idx="2">
                  <c:v>7.3</c:v>
                </c:pt>
                <c:pt idx="3">
                  <c:v>12.5</c:v>
                </c:pt>
                <c:pt idx="4" formatCode="0.0">
                  <c:v>13.1</c:v>
                </c:pt>
                <c:pt idx="5">
                  <c:v>13</c:v>
                </c:pt>
                <c:pt idx="6">
                  <c:v>12.9</c:v>
                </c:pt>
                <c:pt idx="7">
                  <c:v>15.8</c:v>
                </c:pt>
                <c:pt idx="8" formatCode="0.0">
                  <c:v>16.899999999999999</c:v>
                </c:pt>
                <c:pt idx="9">
                  <c:v>20.2</c:v>
                </c:pt>
                <c:pt idx="10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3C63-460B-BA70-458B4F3ADBC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253632"/>
        <c:axId val="55276288"/>
      </c:lineChart>
      <c:catAx>
        <c:axId val="5525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76288"/>
        <c:crosses val="autoZero"/>
        <c:auto val="1"/>
        <c:lblAlgn val="ctr"/>
        <c:lblOffset val="100"/>
        <c:noMultiLvlLbl val="0"/>
      </c:catAx>
      <c:valAx>
        <c:axId val="552762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4518185226846643E-2"/>
              <c:y val="0.174765016859395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53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963488938882641"/>
          <c:y val="1.9478730518876542E-2"/>
          <c:w val="0.85364688788901377"/>
          <c:h val="0.13221424252248218"/>
        </c:manualLayout>
      </c:layout>
      <c:overlay val="0"/>
      <c:txPr>
        <a:bodyPr/>
        <a:lstStyle/>
        <a:p>
          <a:pPr>
            <a:defRPr sz="11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20895352256948194"/>
          <c:w val="0.87646446971906278"/>
          <c:h val="0.618724240027232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 Early Syphilis^-NC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1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3-FC89-4F13-B144-E085EF1CBF9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CE-4560-A200-1205268ED7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7.4</c:v>
                </c:pt>
                <c:pt idx="1">
                  <c:v>7.7</c:v>
                </c:pt>
                <c:pt idx="2">
                  <c:v>9.3000000000000007</c:v>
                </c:pt>
                <c:pt idx="3">
                  <c:v>10.4</c:v>
                </c:pt>
                <c:pt idx="4">
                  <c:v>12.4</c:v>
                </c:pt>
                <c:pt idx="5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Secondary-NC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4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FC89-4F13-B144-E085EF1CBF9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76-4BEA-8B4F-3B538BCFB70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CE-4560-A200-1205268ED7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11</c:v>
                </c:pt>
                <c:pt idx="1">
                  <c:v>10.6</c:v>
                </c:pt>
                <c:pt idx="2">
                  <c:v>11</c:v>
                </c:pt>
                <c:pt idx="3">
                  <c:v>12.3</c:v>
                </c:pt>
                <c:pt idx="4">
                  <c:v>17.600000000000001</c:v>
                </c:pt>
                <c:pt idx="5">
                  <c:v>23.2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Early Syphilis^-US</c:v>
                </c:pt>
              </c:strCache>
            </c:strRef>
          </c:tx>
          <c:spPr>
            <a:ln w="38100">
              <a:solidFill>
                <a:srgbClr val="7F9E3F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76-4BEA-8B4F-3B538BCFB70B}"/>
                </c:ext>
              </c:extLst>
            </c:dLbl>
            <c:dLbl>
              <c:idx val="4"/>
              <c:layout>
                <c:manualLayout>
                  <c:x val="-2.1259530810176858E-2"/>
                  <c:y val="1.4300625985132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552739722063036E-2"/>
                      <c:h val="7.01269190567984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2CE-4560-A200-1205268ED7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10.4</c:v>
                </c:pt>
                <c:pt idx="1">
                  <c:v>11.8</c:v>
                </c:pt>
                <c:pt idx="2">
                  <c:v>12.7</c:v>
                </c:pt>
                <c:pt idx="3">
                  <c:v>13</c:v>
                </c:pt>
                <c:pt idx="4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5-4414-A78D-5057EC709C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Primary and Secondary-US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CE-4560-A200-1205268ED7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CE-4560-A200-1205268ED7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CE-4560-A200-1205268ED7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76-4BEA-8B4F-3B538BCFB70B}"/>
                </c:ext>
              </c:extLst>
            </c:dLbl>
            <c:dLbl>
              <c:idx val="4"/>
              <c:layout>
                <c:manualLayout>
                  <c:x val="-6.4012220273615287E-3"/>
                  <c:y val="-4.1593040641565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CE-4560-A200-1205268ED7D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Sheet1!$A$3:$A$8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9.4</c:v>
                </c:pt>
                <c:pt idx="1">
                  <c:v>10.7</c:v>
                </c:pt>
                <c:pt idx="2">
                  <c:v>11.9</c:v>
                </c:pt>
                <c:pt idx="3">
                  <c:v>12.6</c:v>
                </c:pt>
                <c:pt idx="4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85-4414-A78D-5057EC709C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09998808192361"/>
          <c:y val="5.6548657336731895E-2"/>
          <c:w val="0.66870383679141121"/>
          <c:h val="0.10476150826400743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0.88503</cdr:x>
      <cdr:y>0.14524</cdr:y>
    </cdr:from>
    <cdr:to>
      <cdr:x>0.96711</cdr:x>
      <cdr:y>0.2134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4341" y="630830"/>
          <a:ext cx="685770" cy="296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4,123</a:t>
          </a:r>
          <a:endParaRPr lang="en-US" sz="1200" b="1" i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394F2-032F-4879-9DA2-CE6C1A587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19FF-9179-44CA-931F-8E8986D1D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8E8F-AF24-419D-8C06-3841F28A7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EB73-7E63-4A7E-85DC-B1C5A75EDC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52CD0A-A36E-4E31-A3B7-08F8FEB8D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848-7F1E-4D18-860D-7C96BF592C39}" type="datetimeFigureOut">
              <a:rPr lang="en-US" smtClean="0"/>
              <a:t>11/9/2023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1CA-64BE-468B-A3F6-E85C74017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63-735D-4D19-8CA9-7EE414A4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1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83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95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0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4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8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29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54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75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75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Early Syphilis Epidemiology in NC 2022 | October 2023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Early Syphilis Epidemiology in North Carolina 2022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563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Primary, Secondary, and Other Early^ Syphilis Rates by Gender, 2012-2022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E50C51D-9692-47E0-A8BC-EF96F1B9E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221197"/>
              </p:ext>
            </p:extLst>
          </p:nvPr>
        </p:nvGraphicFramePr>
        <p:xfrm>
          <a:off x="192505" y="1336869"/>
          <a:ext cx="8534400" cy="480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B86808-0B94-4FB7-B0B0-4937FB7B20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is defined as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</p:spTree>
    <p:extLst>
      <p:ext uri="{BB962C8B-B14F-4D97-AF65-F5344CB8AC3E}">
        <p14:creationId xmlns:p14="http://schemas.microsoft.com/office/powerpoint/2010/main" val="3802681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164830" cy="548640"/>
          </a:xfrm>
        </p:spPr>
        <p:txBody>
          <a:bodyPr/>
          <a:lstStyle/>
          <a:p>
            <a:r>
              <a:rPr lang="en-US" sz="2800" dirty="0"/>
              <a:t>Primary, Secondary, and Other Early^ Syphilis Rates in North Carolina and the United States, 2017-2022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9594"/>
              </p:ext>
            </p:extLst>
          </p:nvPr>
        </p:nvGraphicFramePr>
        <p:xfrm>
          <a:off x="318978" y="1558219"/>
          <a:ext cx="8293104" cy="424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 and Preliminary 2021 Sexually Transmitted Diseases Surveillance, CDC (https://www.cdc.gov/std/statistics/2021/default.htm).  </a:t>
            </a:r>
          </a:p>
        </p:txBody>
      </p:sp>
    </p:spTree>
    <p:extLst>
      <p:ext uri="{BB962C8B-B14F-4D97-AF65-F5344CB8AC3E}">
        <p14:creationId xmlns:p14="http://schemas.microsoft.com/office/powerpoint/2010/main" val="24604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B9625-2837-18B9-C165-0338DC36D16C}"/>
              </a:ext>
            </a:extLst>
          </p:cNvPr>
          <p:cNvSpPr txBox="1">
            <a:spLocks/>
          </p:cNvSpPr>
          <p:nvPr/>
        </p:nvSpPr>
        <p:spPr>
          <a:xfrm>
            <a:off x="524934" y="6131910"/>
            <a:ext cx="7992005" cy="4477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624054"/>
            <a:ext cx="8340770" cy="548640"/>
          </a:xfrm>
        </p:spPr>
        <p:txBody>
          <a:bodyPr/>
          <a:lstStyle/>
          <a:p>
            <a:r>
              <a:rPr lang="en-US" dirty="0"/>
              <a:t>Early Syphilis^ Rates by County</a:t>
            </a:r>
            <a:br>
              <a:rPr lang="en-US" dirty="0"/>
            </a:br>
            <a:r>
              <a:rPr lang="en-US" dirty="0"/>
              <a:t>2022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962E539-1AE2-B2D3-D31C-C070D894ED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4" b="6464"/>
          <a:stretch/>
        </p:blipFill>
        <p:spPr bwMode="auto">
          <a:xfrm>
            <a:off x="226516" y="1608007"/>
            <a:ext cx="8207353" cy="4204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11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Congenital Syphilis Cases by Birth Year</a:t>
            </a:r>
            <a:br>
              <a:rPr lang="en-US" dirty="0"/>
            </a:br>
            <a:r>
              <a:rPr lang="en-US" dirty="0"/>
              <a:t>2012-2022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 Data Source: Sexually Transmitted Disease Management Information System (STD*MIS) and North Carolina Electronic Disease Surveillance System (NC EDSS) (data as of July 1, 2023).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A7CD84-6FBC-485D-BDE2-C2F1D3FA1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072522"/>
              </p:ext>
            </p:extLst>
          </p:nvPr>
        </p:nvGraphicFramePr>
        <p:xfrm>
          <a:off x="304800" y="1594852"/>
          <a:ext cx="8530856" cy="44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48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Syphilis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74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Gender, 2001-2022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^</a:t>
            </a:r>
            <a:r>
              <a:rPr lang="en-US" sz="1000" b="0" dirty="0">
                <a:latin typeface="Arial Narrow" panose="020B0606020202030204" pitchFamily="34" charset="0"/>
              </a:rPr>
              <a:t>Early syphilis is defined as having primary, secondary, or early non-primary non-secondary (formerly early latent) syphilis. </a:t>
            </a:r>
          </a:p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July 1, 2023) and enhanced HIV/AIDS Reporting System (eHARS) (data as of July 2023). </a:t>
            </a:r>
          </a:p>
        </p:txBody>
      </p:sp>
      <p:graphicFrame>
        <p:nvGraphicFramePr>
          <p:cNvPr id="6" name="Object 23">
            <a:extLst>
              <a:ext uri="{FF2B5EF4-FFF2-40B4-BE49-F238E27FC236}">
                <a16:creationId xmlns:a16="http://schemas.microsoft.com/office/drawing/2014/main" id="{B4B0925D-8ACA-4B45-85C6-ED918489A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198631"/>
              </p:ext>
            </p:extLst>
          </p:nvPr>
        </p:nvGraphicFramePr>
        <p:xfrm>
          <a:off x="459449" y="1695484"/>
          <a:ext cx="8225102" cy="40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049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7" y="468823"/>
            <a:ext cx="8446705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Race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985213"/>
              </p:ext>
            </p:extLst>
          </p:nvPr>
        </p:nvGraphicFramePr>
        <p:xfrm>
          <a:off x="832521" y="1386113"/>
          <a:ext cx="7478958" cy="454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912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559623"/>
            <a:ext cx="887084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Ethnicity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96946"/>
              </p:ext>
            </p:extLst>
          </p:nvPr>
        </p:nvGraphicFramePr>
        <p:xfrm>
          <a:off x="840828" y="1361938"/>
          <a:ext cx="7628802" cy="438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16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to find STI Surveillance information?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3E50-4B82-43BD-B3ED-AC23366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3" y="1312510"/>
            <a:ext cx="3356345" cy="45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Cases by Gender</a:t>
            </a:r>
            <a:br>
              <a:rPr lang="en-US" dirty="0"/>
            </a:br>
            <a:r>
              <a:rPr lang="en-US" dirty="0"/>
              <a:t>2001-2022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43A18F-676C-4E22-A33A-DDEC94701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955928"/>
              </p:ext>
            </p:extLst>
          </p:nvPr>
        </p:nvGraphicFramePr>
        <p:xfrm>
          <a:off x="189096" y="1472184"/>
          <a:ext cx="835490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70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Rates, 2001-2022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88158"/>
              </p:ext>
            </p:extLst>
          </p:nvPr>
        </p:nvGraphicFramePr>
        <p:xfrm>
          <a:off x="531918" y="1346186"/>
          <a:ext cx="8080163" cy="449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</p:spTree>
    <p:extLst>
      <p:ext uri="{BB962C8B-B14F-4D97-AF65-F5344CB8AC3E}">
        <p14:creationId xmlns:p14="http://schemas.microsoft.com/office/powerpoint/2010/main" val="39758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8" y="502145"/>
            <a:ext cx="7843267" cy="548640"/>
          </a:xfrm>
        </p:spPr>
        <p:txBody>
          <a:bodyPr/>
          <a:lstStyle/>
          <a:p>
            <a:r>
              <a:rPr lang="en-US" dirty="0"/>
              <a:t>Age Distribution of Early Syphilis^ Cases by Gender, 2022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2198B89-B60F-42E5-87D1-DE2217965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979460"/>
              </p:ext>
            </p:extLst>
          </p:nvPr>
        </p:nvGraphicFramePr>
        <p:xfrm>
          <a:off x="57605" y="1411710"/>
          <a:ext cx="8534400" cy="439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2A91C2-6CB7-4EA8-8D55-B68FFC359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</p:spTree>
    <p:extLst>
      <p:ext uri="{BB962C8B-B14F-4D97-AF65-F5344CB8AC3E}">
        <p14:creationId xmlns:p14="http://schemas.microsoft.com/office/powerpoint/2010/main" val="142730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348332" cy="548640"/>
          </a:xfrm>
        </p:spPr>
        <p:txBody>
          <a:bodyPr/>
          <a:lstStyle/>
          <a:p>
            <a:r>
              <a:rPr lang="en-US" sz="3200" dirty="0"/>
              <a:t>Early Syphilis^</a:t>
            </a:r>
            <a:r>
              <a:rPr lang="en-US" dirty="0"/>
              <a:t> Cases by Race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109062"/>
              </p:ext>
            </p:extLst>
          </p:nvPr>
        </p:nvGraphicFramePr>
        <p:xfrm>
          <a:off x="966952" y="1244014"/>
          <a:ext cx="7502678" cy="483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4819C6C-D218-B3FA-9ADC-C354307E70B7}"/>
              </a:ext>
            </a:extLst>
          </p:cNvPr>
          <p:cNvSpPr txBox="1"/>
          <p:nvPr/>
        </p:nvSpPr>
        <p:spPr>
          <a:xfrm>
            <a:off x="7912840" y="3241851"/>
            <a:ext cx="43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449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CA5EDF-113E-14F1-F2A9-AF654DCBCE58}"/>
              </a:ext>
            </a:extLst>
          </p:cNvPr>
          <p:cNvSpPr txBox="1"/>
          <p:nvPr/>
        </p:nvSpPr>
        <p:spPr>
          <a:xfrm>
            <a:off x="2132134" y="3635991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1,893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8AB016-2614-CBBB-089B-AB044E5604A1}"/>
              </a:ext>
            </a:extLst>
          </p:cNvPr>
          <p:cNvSpPr txBox="1"/>
          <p:nvPr/>
        </p:nvSpPr>
        <p:spPr>
          <a:xfrm>
            <a:off x="3454059" y="3492637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2,110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1A974-2B51-56EC-394A-D8902EF35BE8}"/>
              </a:ext>
            </a:extLst>
          </p:cNvPr>
          <p:cNvSpPr txBox="1"/>
          <p:nvPr/>
        </p:nvSpPr>
        <p:spPr>
          <a:xfrm>
            <a:off x="4775984" y="3354137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2,344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9D1E57-D713-FE9F-DB0D-0746658A5CA9}"/>
              </a:ext>
            </a:extLst>
          </p:cNvPr>
          <p:cNvSpPr txBox="1"/>
          <p:nvPr/>
        </p:nvSpPr>
        <p:spPr>
          <a:xfrm>
            <a:off x="6050775" y="2690558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3,172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E7577-4A00-3AE9-1075-B44F3661783E}"/>
              </a:ext>
            </a:extLst>
          </p:cNvPr>
          <p:cNvSpPr txBox="1"/>
          <p:nvPr/>
        </p:nvSpPr>
        <p:spPr>
          <a:xfrm>
            <a:off x="7360581" y="1849269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4,123</a:t>
            </a:r>
          </a:p>
        </p:txBody>
      </p:sp>
    </p:spTree>
    <p:extLst>
      <p:ext uri="{BB962C8B-B14F-4D97-AF65-F5344CB8AC3E}">
        <p14:creationId xmlns:p14="http://schemas.microsoft.com/office/powerpoint/2010/main" val="406540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647744"/>
            <a:ext cx="8870846" cy="548640"/>
          </a:xfrm>
        </p:spPr>
        <p:txBody>
          <a:bodyPr/>
          <a:lstStyle/>
          <a:p>
            <a:r>
              <a:rPr lang="en-US" dirty="0"/>
              <a:t>Early Syphilis^ Cases by Ethnicity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85886"/>
              </p:ext>
            </p:extLst>
          </p:nvPr>
        </p:nvGraphicFramePr>
        <p:xfrm>
          <a:off x="840828" y="1334814"/>
          <a:ext cx="7628802" cy="46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797A3D-9D64-6048-6A88-29939CADFB50}"/>
              </a:ext>
            </a:extLst>
          </p:cNvPr>
          <p:cNvSpPr txBox="1"/>
          <p:nvPr/>
        </p:nvSpPr>
        <p:spPr>
          <a:xfrm>
            <a:off x="2053737" y="3526208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1,893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947E9-EADE-F22B-AE8E-ABCA4844A1A0}"/>
              </a:ext>
            </a:extLst>
          </p:cNvPr>
          <p:cNvSpPr txBox="1"/>
          <p:nvPr/>
        </p:nvSpPr>
        <p:spPr>
          <a:xfrm>
            <a:off x="3432540" y="336431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2,110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993127-9B45-4083-2CA6-875A28D9FB52}"/>
              </a:ext>
            </a:extLst>
          </p:cNvPr>
          <p:cNvSpPr txBox="1"/>
          <p:nvPr/>
        </p:nvSpPr>
        <p:spPr>
          <a:xfrm>
            <a:off x="4725624" y="3225815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2,344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F74AF-2E56-4423-A5E7-45E21AB07486}"/>
              </a:ext>
            </a:extLst>
          </p:cNvPr>
          <p:cNvSpPr txBox="1"/>
          <p:nvPr/>
        </p:nvSpPr>
        <p:spPr>
          <a:xfrm>
            <a:off x="6052135" y="2542177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3,172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9C7E2-D150-13D1-830D-63AB845B5599}"/>
              </a:ext>
            </a:extLst>
          </p:cNvPr>
          <p:cNvSpPr txBox="1"/>
          <p:nvPr/>
        </p:nvSpPr>
        <p:spPr>
          <a:xfrm>
            <a:off x="7353316" y="1828723"/>
            <a:ext cx="6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4,123</a:t>
            </a:r>
          </a:p>
        </p:txBody>
      </p:sp>
    </p:spTree>
    <p:extLst>
      <p:ext uri="{BB962C8B-B14F-4D97-AF65-F5344CB8AC3E}">
        <p14:creationId xmlns:p14="http://schemas.microsoft.com/office/powerpoint/2010/main" val="467869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171679" cy="548640"/>
          </a:xfrm>
        </p:spPr>
        <p:txBody>
          <a:bodyPr/>
          <a:lstStyle/>
          <a:p>
            <a:r>
              <a:rPr lang="en-US" dirty="0"/>
              <a:t>Early Syphilis^ Rates by Race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0D78-5EB6-F47E-F8A4-D4D9D4141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979892"/>
              </p:ext>
            </p:extLst>
          </p:nvPr>
        </p:nvGraphicFramePr>
        <p:xfrm>
          <a:off x="752475" y="1396999"/>
          <a:ext cx="8093574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32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624054"/>
            <a:ext cx="8897815" cy="548640"/>
          </a:xfrm>
        </p:spPr>
        <p:txBody>
          <a:bodyPr/>
          <a:lstStyle/>
          <a:p>
            <a:r>
              <a:rPr lang="en-US" dirty="0"/>
              <a:t>Early Syphilis^ Rates by Ethnicity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8F3408-E506-ACDE-9616-934F9EE25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9263082"/>
              </p:ext>
            </p:extLst>
          </p:nvPr>
        </p:nvGraphicFramePr>
        <p:xfrm>
          <a:off x="1312545" y="1438275"/>
          <a:ext cx="6859905" cy="436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1548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1355</Words>
  <Application>Microsoft Office PowerPoint</Application>
  <PresentationFormat>On-screen Show (4:3)</PresentationFormat>
  <Paragraphs>134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Where to find STI Surveillance information? </vt:lpstr>
      <vt:lpstr>Early Syphilis^ Cases by Gender 2001-2022 </vt:lpstr>
      <vt:lpstr>Early Syphilis^ Rates, 2001-2022</vt:lpstr>
      <vt:lpstr>Age Distribution of Early Syphilis^ Cases by Gender, 2022  </vt:lpstr>
      <vt:lpstr>Early Syphilis^ Cases by Race 2018-2022</vt:lpstr>
      <vt:lpstr>Early Syphilis^ Cases by Ethnicity 2018-2022</vt:lpstr>
      <vt:lpstr>Early Syphilis^ Rates by Race 2018-2022</vt:lpstr>
      <vt:lpstr>Early Syphilis^ Rates by Ethnicity 2018-2022</vt:lpstr>
      <vt:lpstr>Primary, Secondary, and Other Early^ Syphilis Rates by Gender, 2012-2022</vt:lpstr>
      <vt:lpstr>Primary, Secondary, and Other Early^ Syphilis Rates in North Carolina and the United States, 2017-2022</vt:lpstr>
      <vt:lpstr>Early Syphilis^ Rates by County 2022</vt:lpstr>
      <vt:lpstr>Congenital Syphilis Cases by Birth Year 2012-2022</vt:lpstr>
      <vt:lpstr>Syphilis Coinfection with HIV </vt:lpstr>
      <vt:lpstr>People with Early Syphilis^ Coinfected with HIV^^ by Gender, 2001-2022</vt:lpstr>
      <vt:lpstr>People with Early Syphilis^ Coinfected with HIV^^ by Race 2018-2022</vt:lpstr>
      <vt:lpstr>People with Early Syphilis^ Coinfected with HIV^^ by Ethnicity 2018-2022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Swankie, Taylor A</cp:lastModifiedBy>
  <cp:revision>111</cp:revision>
  <dcterms:created xsi:type="dcterms:W3CDTF">2020-12-09T12:15:22Z</dcterms:created>
  <dcterms:modified xsi:type="dcterms:W3CDTF">2023-11-09T16:23:19Z</dcterms:modified>
</cp:coreProperties>
</file>